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1DC"/>
    <a:srgbClr val="0033CC"/>
    <a:srgbClr val="FF33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0" autoAdjust="0"/>
    <p:restoredTop sz="94660"/>
  </p:normalViewPr>
  <p:slideViewPr>
    <p:cSldViewPr>
      <p:cViewPr varScale="1">
        <p:scale>
          <a:sx n="66" d="100"/>
          <a:sy n="66" d="100"/>
        </p:scale>
        <p:origin x="-4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>
              <a:noFill/>
            </a:ln>
          </c:spPr>
          <c:dPt>
            <c:idx val="0"/>
            <c:bubble3D val="1"/>
            <c:spPr>
              <a:solidFill>
                <a:srgbClr val="00B050"/>
              </a:solidFill>
              <a:ln w="28575">
                <a:noFill/>
              </a:ln>
            </c:spPr>
          </c:dPt>
          <c:dPt>
            <c:idx val="1"/>
            <c:bubble3D val="1"/>
            <c:spPr>
              <a:solidFill>
                <a:srgbClr val="FFFF00"/>
              </a:solidFill>
              <a:ln w="28575">
                <a:noFill/>
              </a:ln>
            </c:spPr>
          </c:dPt>
          <c:dPt>
            <c:idx val="2"/>
            <c:bubble3D val="1"/>
            <c:spPr>
              <a:solidFill>
                <a:srgbClr val="7030A0"/>
              </a:solidFill>
              <a:ln w="28575">
                <a:noFill/>
              </a:ln>
            </c:spPr>
          </c:dPt>
          <c:dPt>
            <c:idx val="3"/>
            <c:bubble3D val="1"/>
            <c:spPr>
              <a:solidFill>
                <a:srgbClr val="FF0000"/>
              </a:solidFill>
              <a:ln w="28575">
                <a:noFill/>
              </a:ln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strRef>
              <c:f>Лист1!$A$2:$A$5</c:f>
              <c:strCache>
                <c:ptCount val="4"/>
                <c:pt idx="0">
                  <c:v>Развитие здравоохранения</c:v>
                </c:pt>
                <c:pt idx="1">
                  <c:v>Экология</c:v>
                </c:pt>
                <c:pt idx="2">
                  <c:v>Наследственность</c:v>
                </c:pt>
                <c:pt idx="3">
                  <c:v>Образ жизни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</c:v>
                </c:pt>
                <c:pt idx="1">
                  <c:v>0.2</c:v>
                </c:pt>
                <c:pt idx="2">
                  <c:v>0.2</c:v>
                </c:pt>
                <c:pt idx="3">
                  <c:v>0.5</c:v>
                </c:pt>
              </c:numCache>
            </c:numRef>
          </c:val>
          <c:bubble3D val="1"/>
        </c:ser>
        <c:shape val="cylinder"/>
        <c:axId val="38632064"/>
        <c:axId val="38650240"/>
        <c:axId val="0"/>
      </c:bar3DChart>
      <c:catAx>
        <c:axId val="38632064"/>
        <c:scaling>
          <c:orientation val="minMax"/>
        </c:scaling>
        <c:axPos val="l"/>
        <c:majorGridlines/>
        <c:numFmt formatCode="0%" sourceLinked="1"/>
        <c:tickLblPos val="nextTo"/>
        <c:crossAx val="38650240"/>
        <c:crosses val="autoZero"/>
        <c:auto val="1"/>
        <c:lblAlgn val="ctr"/>
        <c:lblOffset val="100"/>
      </c:catAx>
      <c:valAx>
        <c:axId val="38650240"/>
        <c:scaling>
          <c:orientation val="minMax"/>
        </c:scaling>
        <c:axPos val="b"/>
        <c:majorGridlines/>
        <c:numFmt formatCode="0%" sourceLinked="1"/>
        <c:tickLblPos val="nextTo"/>
        <c:crossAx val="3863206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ГБДОУ детский сад № 20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071678"/>
            <a:ext cx="774447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Здоровье детей </a:t>
            </a:r>
            <a:r>
              <a:rPr lang="ru-RU" sz="6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j-lt"/>
              </a:rPr>
              <a:t>– </a:t>
            </a:r>
          </a:p>
          <a:p>
            <a:pPr algn="ctr"/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3429000"/>
            <a:ext cx="771530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наше</a:t>
            </a:r>
            <a:r>
              <a:rPr lang="ru-RU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общее</a:t>
            </a:r>
            <a:r>
              <a:rPr lang="ru-RU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дело!</a:t>
            </a:r>
            <a:endParaRPr lang="ru-RU" sz="6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3571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Здравствуйте!</a:t>
            </a:r>
            <a:endParaRPr lang="ru-RU" dirty="0"/>
          </a:p>
        </p:txBody>
      </p:sp>
      <p:pic>
        <p:nvPicPr>
          <p:cNvPr id="5" name="Рисунок 4" descr="330026694634_1266869294_5.jpg"/>
          <p:cNvPicPr>
            <a:picLocks noChangeAspect="1"/>
          </p:cNvPicPr>
          <p:nvPr/>
        </p:nvPicPr>
        <p:blipFill>
          <a:blip r:embed="rId2"/>
          <a:srcRect r="2857"/>
          <a:stretch>
            <a:fillRect/>
          </a:stretch>
        </p:blipFill>
        <p:spPr>
          <a:xfrm>
            <a:off x="1857356" y="1071546"/>
            <a:ext cx="4857784" cy="550072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714348" y="1142984"/>
            <a:ext cx="3143272" cy="2000264"/>
          </a:xfrm>
          <a:prstGeom prst="cloudCallout">
            <a:avLst>
              <a:gd name="adj1" fmla="val 55143"/>
              <a:gd name="adj2" fmla="val -3662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Здравствуй</a:t>
            </a:r>
            <a:r>
              <a:rPr lang="ru-RU" sz="3600" dirty="0" smtClean="0">
                <a:solidFill>
                  <a:srgbClr val="FF0000"/>
                </a:solidFill>
              </a:rPr>
              <a:t>!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4010297" y="4357694"/>
            <a:ext cx="2704843" cy="2000264"/>
          </a:xfrm>
          <a:prstGeom prst="cloudCallout">
            <a:avLst>
              <a:gd name="adj1" fmla="val -51031"/>
              <a:gd name="adj2" fmla="val -6173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Здравствуйте!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Факторы, </a:t>
            </a:r>
            <a:br>
              <a:rPr lang="ru-RU" dirty="0" smtClean="0"/>
            </a:br>
            <a:r>
              <a:rPr lang="ru-RU" dirty="0" smtClean="0"/>
              <a:t>влияющие на здоровье ребёнка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DA1D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286116" y="2643182"/>
            <a:ext cx="2286016" cy="178595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Здоровье ребёнка зависит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357290" y="1571612"/>
            <a:ext cx="2571768" cy="1857388"/>
          </a:xfrm>
          <a:prstGeom prst="ellipse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Закаливание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143240" y="785794"/>
            <a:ext cx="2643206" cy="1928826"/>
          </a:xfrm>
          <a:prstGeom prst="ellipse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Режим дня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072066" y="1643050"/>
            <a:ext cx="2585646" cy="1901054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2700">
                  <a:solidFill>
                    <a:srgbClr val="7030A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Рациональное питание</a:t>
            </a:r>
            <a:endParaRPr lang="ru-RU" dirty="0">
              <a:ln w="12700">
                <a:solidFill>
                  <a:srgbClr val="7030A0"/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136565" y="3369810"/>
            <a:ext cx="2714644" cy="1988016"/>
          </a:xfrm>
          <a:prstGeom prst="ellipse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Прогулка на свежем воздухе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071802" y="4286256"/>
            <a:ext cx="2500331" cy="214314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0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</a:rPr>
              <a:t>Физические занятия</a:t>
            </a:r>
            <a:endParaRPr lang="ru-RU" b="1" dirty="0">
              <a:ln w="19050">
                <a:solidFill>
                  <a:srgbClr val="FF0000"/>
                </a:solidFill>
                <a:prstDash val="solid"/>
              </a:ln>
              <a:solidFill>
                <a:srgbClr val="FF66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071538" y="3214686"/>
            <a:ext cx="2571768" cy="2071702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Благоприятная обстановка в семье</a:t>
            </a:r>
            <a:endParaRPr lang="ru-RU" dirty="0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180d0b5d0b6d0b8d0bc_d0b4d0bdd18f.jpg"/>
          <p:cNvPicPr>
            <a:picLocks noChangeAspect="1"/>
          </p:cNvPicPr>
          <p:nvPr/>
        </p:nvPicPr>
        <p:blipFill>
          <a:blip r:embed="rId2"/>
          <a:srcRect l="26050" b="87500"/>
          <a:stretch>
            <a:fillRect/>
          </a:stretch>
        </p:blipFill>
        <p:spPr>
          <a:xfrm rot="19751039">
            <a:off x="-23785" y="822534"/>
            <a:ext cx="3447505" cy="857256"/>
          </a:xfrm>
          <a:prstGeom prst="rect">
            <a:avLst/>
          </a:prstGeom>
        </p:spPr>
      </p:pic>
      <p:pic>
        <p:nvPicPr>
          <p:cNvPr id="3" name="Рисунок 2" descr="d180d0b5d0b6d0b8d0bc_d0b4d0bdd18f.jpg"/>
          <p:cNvPicPr>
            <a:picLocks noChangeAspect="1"/>
          </p:cNvPicPr>
          <p:nvPr/>
        </p:nvPicPr>
        <p:blipFill>
          <a:blip r:embed="rId2"/>
          <a:srcRect l="68184" t="79028" r="1169"/>
          <a:stretch>
            <a:fillRect/>
          </a:stretch>
        </p:blipFill>
        <p:spPr>
          <a:xfrm>
            <a:off x="7358081" y="5286388"/>
            <a:ext cx="1561231" cy="1571612"/>
          </a:xfrm>
          <a:prstGeom prst="ellipse">
            <a:avLst/>
          </a:prstGeom>
        </p:spPr>
      </p:pic>
      <p:pic>
        <p:nvPicPr>
          <p:cNvPr id="4" name="Рисунок 3" descr="d180d0b5d0b6d0b8d0bc_d0b4d0bdd18f.jpg"/>
          <p:cNvPicPr>
            <a:picLocks noChangeAspect="1"/>
          </p:cNvPicPr>
          <p:nvPr/>
        </p:nvPicPr>
        <p:blipFill>
          <a:blip r:embed="rId2"/>
          <a:srcRect l="69512" t="45556" b="35694"/>
          <a:stretch>
            <a:fillRect/>
          </a:stretch>
        </p:blipFill>
        <p:spPr>
          <a:xfrm>
            <a:off x="7406820" y="2428868"/>
            <a:ext cx="1737180" cy="1571636"/>
          </a:xfrm>
          <a:prstGeom prst="ellipse">
            <a:avLst/>
          </a:prstGeom>
        </p:spPr>
      </p:pic>
      <p:pic>
        <p:nvPicPr>
          <p:cNvPr id="5" name="Рисунок 4" descr="d180d0b5d0b6d0b8d0bc_d0b4d0bdd18f.jpg"/>
          <p:cNvPicPr>
            <a:picLocks noChangeAspect="1"/>
          </p:cNvPicPr>
          <p:nvPr/>
        </p:nvPicPr>
        <p:blipFill>
          <a:blip r:embed="rId2"/>
          <a:srcRect l="53984" t="61042" r="18433" b="20208"/>
          <a:stretch>
            <a:fillRect/>
          </a:stretch>
        </p:blipFill>
        <p:spPr>
          <a:xfrm>
            <a:off x="6449390" y="3604126"/>
            <a:ext cx="1571636" cy="1571636"/>
          </a:xfrm>
          <a:prstGeom prst="ellipse">
            <a:avLst/>
          </a:prstGeom>
        </p:spPr>
      </p:pic>
      <p:pic>
        <p:nvPicPr>
          <p:cNvPr id="6" name="Рисунок 5" descr="d180d0b5d0b6d0b8d0bc_d0b4d0bdd18f.jpg"/>
          <p:cNvPicPr>
            <a:picLocks noChangeAspect="1"/>
          </p:cNvPicPr>
          <p:nvPr/>
        </p:nvPicPr>
        <p:blipFill>
          <a:blip r:embed="rId2"/>
          <a:srcRect l="24665" t="64028" r="47752" b="17222"/>
          <a:stretch>
            <a:fillRect/>
          </a:stretch>
        </p:blipFill>
        <p:spPr>
          <a:xfrm>
            <a:off x="5143504" y="4572008"/>
            <a:ext cx="1571636" cy="1571636"/>
          </a:xfrm>
          <a:prstGeom prst="ellipse">
            <a:avLst/>
          </a:prstGeom>
        </p:spPr>
      </p:pic>
      <p:pic>
        <p:nvPicPr>
          <p:cNvPr id="7" name="Рисунок 6" descr="d180d0b5d0b6d0b8d0bc_d0b4d0bdd18f.jpg"/>
          <p:cNvPicPr>
            <a:picLocks noChangeAspect="1"/>
          </p:cNvPicPr>
          <p:nvPr/>
        </p:nvPicPr>
        <p:blipFill>
          <a:blip r:embed="rId2"/>
          <a:srcRect l="3008" t="75347" r="70942" b="4861"/>
          <a:stretch>
            <a:fillRect/>
          </a:stretch>
        </p:blipFill>
        <p:spPr>
          <a:xfrm>
            <a:off x="3857620" y="5261151"/>
            <a:ext cx="1428760" cy="1596849"/>
          </a:xfrm>
          <a:prstGeom prst="ellipse">
            <a:avLst/>
          </a:prstGeom>
        </p:spPr>
      </p:pic>
      <p:pic>
        <p:nvPicPr>
          <p:cNvPr id="8" name="Рисунок 7" descr="d180d0b5d0b6d0b8d0bc_d0b4d0bdd18f.jpg"/>
          <p:cNvPicPr>
            <a:picLocks noChangeAspect="1"/>
          </p:cNvPicPr>
          <p:nvPr/>
        </p:nvPicPr>
        <p:blipFill>
          <a:blip r:embed="rId2"/>
          <a:srcRect l="68695" t="13750" r="2366" b="66458"/>
          <a:stretch>
            <a:fillRect/>
          </a:stretch>
        </p:blipFill>
        <p:spPr>
          <a:xfrm>
            <a:off x="6072198" y="1000108"/>
            <a:ext cx="1775179" cy="1785950"/>
          </a:xfrm>
          <a:prstGeom prst="ellipse">
            <a:avLst/>
          </a:prstGeom>
        </p:spPr>
      </p:pic>
      <p:pic>
        <p:nvPicPr>
          <p:cNvPr id="9" name="Рисунок 8" descr="d180d0b5d0b6d0b8d0bc_d0b4d0bdd18f.jpg"/>
          <p:cNvPicPr>
            <a:picLocks noChangeAspect="1"/>
          </p:cNvPicPr>
          <p:nvPr/>
        </p:nvPicPr>
        <p:blipFill>
          <a:blip r:embed="rId2"/>
          <a:srcRect l="50102" t="29166" r="20783" b="51042"/>
          <a:stretch>
            <a:fillRect/>
          </a:stretch>
        </p:blipFill>
        <p:spPr>
          <a:xfrm>
            <a:off x="4357686" y="2214554"/>
            <a:ext cx="1753693" cy="1753693"/>
          </a:xfrm>
          <a:prstGeom prst="ellipse">
            <a:avLst/>
          </a:prstGeom>
        </p:spPr>
      </p:pic>
      <p:pic>
        <p:nvPicPr>
          <p:cNvPr id="10" name="Рисунок 9" descr="d180d0b5d0b6d0b8d0bc_d0b4d0bdd18f.jpg"/>
          <p:cNvPicPr>
            <a:picLocks noChangeAspect="1"/>
          </p:cNvPicPr>
          <p:nvPr/>
        </p:nvPicPr>
        <p:blipFill>
          <a:blip r:embed="rId2"/>
          <a:srcRect l="25380" t="38472" r="47037" b="42540"/>
          <a:stretch>
            <a:fillRect/>
          </a:stretch>
        </p:blipFill>
        <p:spPr>
          <a:xfrm>
            <a:off x="2786050" y="3500438"/>
            <a:ext cx="1693029" cy="1714512"/>
          </a:xfrm>
          <a:prstGeom prst="ellipse">
            <a:avLst/>
          </a:prstGeom>
        </p:spPr>
      </p:pic>
      <p:pic>
        <p:nvPicPr>
          <p:cNvPr id="12" name="Рисунок 11" descr="d180d0b5d0b6d0b8d0bc_d0b4d0bdd18f.jpg"/>
          <p:cNvPicPr>
            <a:picLocks noChangeAspect="1"/>
          </p:cNvPicPr>
          <p:nvPr/>
        </p:nvPicPr>
        <p:blipFill>
          <a:blip r:embed="rId2"/>
          <a:srcRect l="26504" t="13542" r="45913" b="67773"/>
          <a:stretch>
            <a:fillRect/>
          </a:stretch>
        </p:blipFill>
        <p:spPr>
          <a:xfrm>
            <a:off x="2643174" y="1285860"/>
            <a:ext cx="1571636" cy="1566193"/>
          </a:xfrm>
          <a:prstGeom prst="ellipse">
            <a:avLst/>
          </a:prstGeom>
        </p:spPr>
      </p:pic>
      <p:pic>
        <p:nvPicPr>
          <p:cNvPr id="13" name="Рисунок 12" descr="d180d0b5d0b6d0b8d0bc_d0b4d0bdd18f.jpg"/>
          <p:cNvPicPr>
            <a:picLocks noChangeAspect="1"/>
          </p:cNvPicPr>
          <p:nvPr/>
        </p:nvPicPr>
        <p:blipFill>
          <a:blip r:embed="rId2"/>
          <a:srcRect l="1782" t="23472" r="69103" b="57778"/>
          <a:stretch>
            <a:fillRect/>
          </a:stretch>
        </p:blipFill>
        <p:spPr>
          <a:xfrm>
            <a:off x="857224" y="2285992"/>
            <a:ext cx="1714512" cy="1624275"/>
          </a:xfrm>
          <a:prstGeom prst="ellipse">
            <a:avLst/>
          </a:prstGeom>
          <a:effectLst>
            <a:softEdge rad="63500"/>
          </a:effectLst>
        </p:spPr>
      </p:pic>
      <p:sp>
        <p:nvSpPr>
          <p:cNvPr id="17" name="TextBox 16"/>
          <p:cNvSpPr txBox="1"/>
          <p:nvPr/>
        </p:nvSpPr>
        <p:spPr>
          <a:xfrm rot="19867871">
            <a:off x="1673838" y="158343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УТРО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9776398">
            <a:off x="1820483" y="3856449"/>
            <a:ext cx="93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ДЕНЬ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9487634">
            <a:off x="4353078" y="4673991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ВЕЧЕР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9577249">
            <a:off x="6297021" y="5854049"/>
            <a:ext cx="124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НОЧЬ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22" name="Рисунок 21" descr="d180d0b5d0b6d0b8d0bc_d0b4d0bdd18f.jpg"/>
          <p:cNvPicPr>
            <a:picLocks noChangeAspect="1"/>
          </p:cNvPicPr>
          <p:nvPr/>
        </p:nvPicPr>
        <p:blipFill>
          <a:blip r:embed="rId2"/>
          <a:srcRect l="2497" t="48958" r="69921" b="32292"/>
          <a:stretch>
            <a:fillRect/>
          </a:stretch>
        </p:blipFill>
        <p:spPr>
          <a:xfrm>
            <a:off x="1071538" y="4643446"/>
            <a:ext cx="1714512" cy="1714512"/>
          </a:xfrm>
          <a:prstGeom prst="ellipse">
            <a:avLst/>
          </a:prstGeom>
        </p:spPr>
      </p:pic>
      <p:cxnSp>
        <p:nvCxnSpPr>
          <p:cNvPr id="24" name="Прямая соединительная линия 23"/>
          <p:cNvCxnSpPr/>
          <p:nvPr/>
        </p:nvCxnSpPr>
        <p:spPr>
          <a:xfrm flipV="1">
            <a:off x="642910" y="1240971"/>
            <a:ext cx="5601136" cy="3688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1714480" y="2000240"/>
            <a:ext cx="6643734" cy="4857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5715008" y="4500570"/>
            <a:ext cx="2857520" cy="2143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0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tanie2_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895350"/>
            <a:ext cx="6096000" cy="596265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0" y="714356"/>
            <a:ext cx="3929058" cy="164307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33CC"/>
                </a:solidFill>
              </a:rPr>
              <a:t>Рациональное питание</a:t>
            </a:r>
            <a:endParaRPr lang="ru-RU" sz="28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55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571612"/>
            <a:ext cx="7541512" cy="4786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ru-RU" dirty="0" smtClean="0"/>
              <a:t>Прогулка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Физические занятия</a:t>
            </a:r>
            <a:endParaRPr lang="ru-RU" dirty="0"/>
          </a:p>
        </p:txBody>
      </p:sp>
      <p:pic>
        <p:nvPicPr>
          <p:cNvPr id="4" name="Содержимое 3" descr="risunok1l.gif"/>
          <p:cNvPicPr>
            <a:picLocks noGrp="1" noChangeAspect="1"/>
          </p:cNvPicPr>
          <p:nvPr>
            <p:ph idx="1"/>
          </p:nvPr>
        </p:nvPicPr>
        <p:blipFill>
          <a:blip r:embed="rId2"/>
          <a:srcRect r="2151"/>
          <a:stretch>
            <a:fillRect/>
          </a:stretch>
        </p:blipFill>
        <p:spPr>
          <a:xfrm>
            <a:off x="928662" y="2071678"/>
            <a:ext cx="7192914" cy="3794064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Обстановка в семье</a:t>
            </a:r>
            <a:endParaRPr lang="ru-RU" dirty="0"/>
          </a:p>
        </p:txBody>
      </p:sp>
      <p:pic>
        <p:nvPicPr>
          <p:cNvPr id="4" name="Содержимое 3" descr="0_77285_8223b3de_XL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3750" y="1935163"/>
            <a:ext cx="5016499" cy="4494233"/>
          </a:xfr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DA1DC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Закаливание</a:t>
            </a:r>
            <a:endParaRPr lang="ru-RU" dirty="0"/>
          </a:p>
        </p:txBody>
      </p:sp>
      <p:pic>
        <p:nvPicPr>
          <p:cNvPr id="4" name="Содержимое 3" descr="ю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1488" y="3571876"/>
            <a:ext cx="3737636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о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3" y="2000240"/>
            <a:ext cx="3706203" cy="2765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3300"/>
                </a:solidFill>
              </a:rPr>
              <a:t>Растения, содержащие витамин С</a:t>
            </a:r>
            <a:endParaRPr lang="ru-RU" dirty="0">
              <a:solidFill>
                <a:srgbClr val="FF3300"/>
              </a:solidFill>
            </a:endParaRPr>
          </a:p>
        </p:txBody>
      </p:sp>
      <p:pic>
        <p:nvPicPr>
          <p:cNvPr id="4" name="Содержимое 3" descr="846996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2428868"/>
            <a:ext cx="3071834" cy="3071834"/>
          </a:xfrm>
        </p:spPr>
      </p:pic>
      <p:pic>
        <p:nvPicPr>
          <p:cNvPr id="5" name="Рисунок 4" descr="и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0504"/>
            <a:ext cx="2019300" cy="142875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д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928802"/>
            <a:ext cx="2619380" cy="1964535"/>
          </a:xfrm>
          <a:prstGeom prst="rect">
            <a:avLst/>
          </a:prstGeom>
        </p:spPr>
      </p:pic>
      <p:pic>
        <p:nvPicPr>
          <p:cNvPr id="7" name="Рисунок 6" descr="ь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198" y="3786190"/>
            <a:ext cx="2807514" cy="2054278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Овощ, богатый витамином 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78067881_16627imgcache_yapfilesr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2000240"/>
            <a:ext cx="3637655" cy="4389437"/>
          </a:xfrm>
          <a:effectLst>
            <a:softEdge rad="3175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Овощи, содержащие натуральный антибиотик - аллицин</a:t>
            </a:r>
            <a:endParaRPr lang="ru-RU" sz="4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ч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2534" y="2043921"/>
            <a:ext cx="2052642" cy="2080380"/>
          </a:xfrm>
          <a:effectLst>
            <a:softEdge rad="31750"/>
          </a:effectLst>
        </p:spPr>
      </p:pic>
      <p:pic>
        <p:nvPicPr>
          <p:cNvPr id="5" name="Рисунок 4" descr="л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756" y="2071678"/>
            <a:ext cx="2762269" cy="207170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р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4357694"/>
            <a:ext cx="2893239" cy="1928826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Полезные сладости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162419870051227e32d02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176" y="1978388"/>
            <a:ext cx="4071934" cy="2141371"/>
          </a:xfrm>
        </p:spPr>
      </p:pic>
      <p:pic>
        <p:nvPicPr>
          <p:cNvPr id="5" name="Рисунок 4" descr="м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62" y="4271815"/>
            <a:ext cx="2769902" cy="2210029"/>
          </a:xfrm>
          <a:prstGeom prst="rect">
            <a:avLst/>
          </a:prstGeom>
        </p:spPr>
      </p:pic>
      <p:pic>
        <p:nvPicPr>
          <p:cNvPr id="6" name="Рисунок 5" descr="з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54" y="4286256"/>
            <a:ext cx="2686069" cy="2143140"/>
          </a:xfrm>
          <a:prstGeom prst="rect">
            <a:avLst/>
          </a:prstGeom>
        </p:spPr>
      </p:pic>
      <p:pic>
        <p:nvPicPr>
          <p:cNvPr id="7" name="Рисунок 6" descr="с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610" y="4235825"/>
            <a:ext cx="2807772" cy="2193572"/>
          </a:xfrm>
          <a:prstGeom prst="rect">
            <a:avLst/>
          </a:prstGeom>
        </p:spPr>
      </p:pic>
      <p:pic>
        <p:nvPicPr>
          <p:cNvPr id="8" name="Рисунок 7" descr="psd-food-illustrations-3123-popcorn-illustration-popcorn-picture_1280x720_744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643438" y="1928802"/>
            <a:ext cx="3929058" cy="2210095"/>
          </a:xfrm>
          <a:prstGeom prst="rect">
            <a:avLst/>
          </a:prstGeom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Вредные наклонности родителей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237ef4d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00240"/>
            <a:ext cx="4270790" cy="2847193"/>
          </a:xfrm>
        </p:spPr>
      </p:pic>
      <p:pic>
        <p:nvPicPr>
          <p:cNvPr id="5" name="Рисунок 4" descr="й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786190"/>
            <a:ext cx="3857652" cy="289324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93909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Несчастные случаи</a:t>
            </a:r>
            <a:br>
              <a:rPr lang="ru-RU" dirty="0" smtClean="0"/>
            </a:br>
            <a:r>
              <a:rPr lang="ru-RU" dirty="0" smtClean="0"/>
              <a:t>и травмы </a:t>
            </a:r>
            <a:endParaRPr lang="ru-RU" dirty="0"/>
          </a:p>
        </p:txBody>
      </p:sp>
      <p:pic>
        <p:nvPicPr>
          <p:cNvPr id="4" name="Содержимое 3" descr="у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857364"/>
            <a:ext cx="1931684" cy="171451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 descr="1263781890_2we99uw.jpg"/>
          <p:cNvPicPr>
            <a:picLocks noChangeAspect="1"/>
          </p:cNvPicPr>
          <p:nvPr/>
        </p:nvPicPr>
        <p:blipFill>
          <a:blip r:embed="rId3"/>
          <a:srcRect t="52672"/>
          <a:stretch>
            <a:fillRect/>
          </a:stretch>
        </p:blipFill>
        <p:spPr>
          <a:xfrm>
            <a:off x="494726" y="3643314"/>
            <a:ext cx="3207383" cy="21039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а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3" y="4929198"/>
            <a:ext cx="2190765" cy="164307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 descr="ж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59" y="3857628"/>
            <a:ext cx="2476517" cy="185738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Рисунок 7" descr="э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88" y="1857364"/>
            <a:ext cx="2357454" cy="1768091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48" y="704850"/>
            <a:ext cx="7515252" cy="56531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900" dirty="0" smtClean="0">
                <a:solidFill>
                  <a:srgbClr val="FF0000"/>
                </a:solidFill>
              </a:rPr>
              <a:t>ПОМНИТЕ:</a:t>
            </a:r>
            <a:br>
              <a:rPr lang="ru-RU" sz="8900" dirty="0" smtClean="0">
                <a:solidFill>
                  <a:srgbClr val="FF0000"/>
                </a:solidFill>
              </a:rPr>
            </a:br>
            <a:r>
              <a:rPr lang="ru-RU" sz="8900" dirty="0" smtClean="0">
                <a:solidFill>
                  <a:srgbClr val="FF0000"/>
                </a:solidFill>
              </a:rPr>
              <a:t>ЗДОРОВЬЕ ДЕТЕЙ В НАШИХ РУКАХ!!!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338</TotalTime>
  <Words>85</Words>
  <PresentationFormat>Экран (4:3)</PresentationFormat>
  <Paragraphs>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ГБДОУ детский сад № 20</vt:lpstr>
      <vt:lpstr>Здравствуйте!</vt:lpstr>
      <vt:lpstr>Факторы,  влияющие на здоровье ребёнка</vt:lpstr>
      <vt:lpstr>Слайд 4</vt:lpstr>
      <vt:lpstr>Слайд 5</vt:lpstr>
      <vt:lpstr>Слайд 6</vt:lpstr>
      <vt:lpstr>Прогулка </vt:lpstr>
      <vt:lpstr>Физические занятия</vt:lpstr>
      <vt:lpstr>Обстановка в семье</vt:lpstr>
      <vt:lpstr>Закаливание</vt:lpstr>
      <vt:lpstr>Растения, содержащие витамин С</vt:lpstr>
      <vt:lpstr>Овощ, богатый витамином А</vt:lpstr>
      <vt:lpstr>Овощи, содержащие натуральный антибиотик - аллицин</vt:lpstr>
      <vt:lpstr>Полезные сладости</vt:lpstr>
      <vt:lpstr>Вредные наклонности родителей</vt:lpstr>
      <vt:lpstr>Несчастные случаи и травмы </vt:lpstr>
      <vt:lpstr>ПОМНИТЕ: ЗДОРОВЬЕ ДЕТЕЙ В НАШИХ РУКАХ!!!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PC</cp:lastModifiedBy>
  <cp:revision>38</cp:revision>
  <dcterms:modified xsi:type="dcterms:W3CDTF">2021-01-13T08:12:46Z</dcterms:modified>
</cp:coreProperties>
</file>